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8" r:id="rId2"/>
    <p:sldId id="483" r:id="rId3"/>
    <p:sldId id="512" r:id="rId4"/>
    <p:sldId id="519" r:id="rId5"/>
    <p:sldId id="487" r:id="rId6"/>
    <p:sldId id="495" r:id="rId7"/>
    <p:sldId id="496" r:id="rId8"/>
    <p:sldId id="504" r:id="rId9"/>
    <p:sldId id="527" r:id="rId10"/>
    <p:sldId id="524" r:id="rId11"/>
    <p:sldId id="525" r:id="rId12"/>
    <p:sldId id="526" r:id="rId13"/>
    <p:sldId id="509" r:id="rId14"/>
    <p:sldId id="521" r:id="rId15"/>
    <p:sldId id="522" r:id="rId16"/>
    <p:sldId id="523" r:id="rId17"/>
    <p:sldId id="486" r:id="rId18"/>
    <p:sldId id="513" r:id="rId19"/>
    <p:sldId id="514" r:id="rId20"/>
    <p:sldId id="515" r:id="rId21"/>
    <p:sldId id="516" r:id="rId22"/>
    <p:sldId id="517" r:id="rId23"/>
    <p:sldId id="500" r:id="rId24"/>
    <p:sldId id="528" r:id="rId25"/>
    <p:sldId id="518" r:id="rId26"/>
    <p:sldId id="337" r:id="rId27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43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22/04/2022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E93AE9AF-2803-4BAA-A1D9-D61D4D9000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707FE2-D506-48C6-9632-0A4B7DFC4DE2}" type="slidenum">
              <a:rPr lang="en-US" altLang="pt-BR" smtClean="0"/>
              <a:pPr>
                <a:spcBef>
                  <a:spcPct val="0"/>
                </a:spcBef>
              </a:pPr>
              <a:t>10</a:t>
            </a:fld>
            <a:endParaRPr lang="en-US" altLang="pt-BR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31E6B3B9-0BBF-46BF-8267-A0FE92B896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4574864B-3A07-443C-80B8-1A1A0770F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3C290983-A442-4A0E-B45B-67B7A62841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C322FE-D5F5-46B8-A00D-E961572CC8BB}" type="slidenum">
              <a:rPr lang="en-US" altLang="pt-BR" smtClean="0"/>
              <a:pPr>
                <a:spcBef>
                  <a:spcPct val="0"/>
                </a:spcBef>
              </a:pPr>
              <a:t>11</a:t>
            </a:fld>
            <a:endParaRPr lang="en-US" altLang="pt-BR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5F865033-8E92-4C87-8064-65FE8D7E33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4A68C164-FA68-47CE-8705-B7E8205920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03F1E2C3-3FD1-4811-8DE0-2C79BCA2D3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EF23A2-42BA-4442-B90D-5C8951FF149A}" type="slidenum">
              <a:rPr lang="en-US" altLang="pt-BR" smtClean="0"/>
              <a:pPr>
                <a:spcBef>
                  <a:spcPct val="0"/>
                </a:spcBef>
              </a:pPr>
              <a:t>12</a:t>
            </a:fld>
            <a:endParaRPr lang="en-US" altLang="pt-BR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C71B93D6-2408-4E70-9B8C-23200CB652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F8F24517-B4FB-45C9-87EB-DFF4B3D99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7DD52EF7-5F53-4E70-930E-5A83682D6E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01484F-A4AA-41D8-853C-169BCE01B28B}" type="slidenum">
              <a:rPr lang="en-US" altLang="pt-BR" smtClean="0"/>
              <a:pPr>
                <a:spcBef>
                  <a:spcPct val="0"/>
                </a:spcBef>
              </a:pPr>
              <a:t>13</a:t>
            </a:fld>
            <a:endParaRPr lang="en-US" altLang="pt-BR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96BA51B3-6421-46AE-91C9-A386679DD5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1D87C7AD-E490-4A22-A528-490055331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271557D8-5184-4670-979F-167CA70884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4BC365-487A-4EB8-908C-1C0408593BC2}" type="slidenum">
              <a:rPr lang="en-US" altLang="pt-BR" smtClean="0"/>
              <a:pPr>
                <a:spcBef>
                  <a:spcPct val="0"/>
                </a:spcBef>
              </a:pPr>
              <a:t>14</a:t>
            </a:fld>
            <a:endParaRPr lang="en-US" altLang="pt-BR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38338920-895E-4C5E-8AE9-C932225569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66FE75D2-D4F4-4C82-86A3-CF093D41C0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3C04D922-94A1-4D0E-9066-5A3FFBC0B8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10396E-2F2C-4BD6-B24F-725439B39779}" type="slidenum">
              <a:rPr lang="en-US" altLang="pt-BR" smtClean="0"/>
              <a:pPr>
                <a:spcBef>
                  <a:spcPct val="0"/>
                </a:spcBef>
              </a:pPr>
              <a:t>15</a:t>
            </a:fld>
            <a:endParaRPr lang="en-US" altLang="pt-BR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83DBBCC4-4B76-4F1D-BDE7-DFF5D46AA3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26EF5BC8-DDBC-4F73-BECB-5D3C5233F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EED90951-4EAB-466A-9A21-A60B26BBA9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6C90EE-A2AC-445C-B3DB-999766DE940A}" type="slidenum">
              <a:rPr lang="en-US" altLang="pt-BR" smtClean="0"/>
              <a:pPr>
                <a:spcBef>
                  <a:spcPct val="0"/>
                </a:spcBef>
              </a:pPr>
              <a:t>16</a:t>
            </a:fld>
            <a:endParaRPr lang="en-US" altLang="pt-BR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A71005B2-294D-4EC1-A82E-3697846706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4AE1BB87-E339-48A5-B858-F598A5FD68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E4E0ECDA-4432-4439-AB20-C0742E543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9CD381-397A-4C4F-8BC6-DE9FA3771867}" type="slidenum">
              <a:rPr lang="en-US" altLang="pt-BR" smtClean="0"/>
              <a:pPr>
                <a:spcBef>
                  <a:spcPct val="0"/>
                </a:spcBef>
              </a:pPr>
              <a:t>18</a:t>
            </a:fld>
            <a:endParaRPr lang="en-US" altLang="pt-BR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F692EE7B-1B64-4075-8BA7-947120DA2F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8F3F9DB-1776-47BE-8B78-80FB82722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1070C643-1474-4046-8BC4-8C8BD338EF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B62EE9-1E74-4230-8C4F-38D1D9AE56F9}" type="slidenum">
              <a:rPr lang="en-US" altLang="pt-BR" smtClean="0"/>
              <a:pPr>
                <a:spcBef>
                  <a:spcPct val="0"/>
                </a:spcBef>
              </a:pPr>
              <a:t>19</a:t>
            </a:fld>
            <a:endParaRPr lang="en-US" altLang="pt-BR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CB80BAB-F41A-4A8C-B80C-08DD6516CE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A00E89C-BC83-4DAA-9237-570ACF5CC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495736E8-1CEE-49C4-A940-42565E8D73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3619F8-96FE-4703-8B10-773A6B50ED86}" type="slidenum">
              <a:rPr lang="en-US" altLang="pt-BR" smtClean="0"/>
              <a:pPr>
                <a:spcBef>
                  <a:spcPct val="0"/>
                </a:spcBef>
              </a:pPr>
              <a:t>20</a:t>
            </a:fld>
            <a:endParaRPr lang="en-US" altLang="pt-BR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A47A6A5-0F31-4C21-8026-A706810EF9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C83DE5D-17F3-4125-9A25-B54368A317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6492190A-D699-4873-9FEE-0F52AAC77E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188EAB-C352-49B3-93A8-C457A0A80108}" type="slidenum">
              <a:rPr lang="en-US" altLang="pt-BR" smtClean="0"/>
              <a:pPr>
                <a:spcBef>
                  <a:spcPct val="0"/>
                </a:spcBef>
              </a:pPr>
              <a:t>2</a:t>
            </a:fld>
            <a:endParaRPr lang="en-US" altLang="pt-BR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34916DDE-0091-4C93-A8D3-44889339FC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3A1E920-54FF-4EBB-9A60-43E6CA1FE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4B03890-A7E7-4B90-A312-9A73F01A68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AC66FC-5817-426C-9F1C-9C8BE00D145F}" type="slidenum">
              <a:rPr lang="en-US" altLang="pt-BR" smtClean="0"/>
              <a:pPr>
                <a:spcBef>
                  <a:spcPct val="0"/>
                </a:spcBef>
              </a:pPr>
              <a:t>21</a:t>
            </a:fld>
            <a:endParaRPr lang="en-US" altLang="pt-BR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B073262-295D-43DD-A3B2-7085011734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C41046A3-72B5-47FF-BF4D-0E8757BC82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6D0EBF9-6EDF-40F9-A95D-A1D64D9261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A154B6-1F6E-4E94-A609-0179AC4F9AA3}" type="slidenum">
              <a:rPr lang="en-US" altLang="pt-BR" smtClean="0"/>
              <a:pPr>
                <a:spcBef>
                  <a:spcPct val="0"/>
                </a:spcBef>
              </a:pPr>
              <a:t>22</a:t>
            </a:fld>
            <a:endParaRPr lang="en-US" altLang="pt-BR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F599A8F-A844-4095-AAC5-4FEF313D86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93902382-E595-4B55-A979-98FBA3418C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64BA8DB3-8BC2-4BDF-A93A-0B9D606585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F853B0-E79D-4EED-BBC8-31B2B5C55A0B}" type="slidenum">
              <a:rPr lang="en-US" altLang="pt-BR" smtClean="0"/>
              <a:pPr>
                <a:spcBef>
                  <a:spcPct val="0"/>
                </a:spcBef>
              </a:pPr>
              <a:t>23</a:t>
            </a:fld>
            <a:endParaRPr lang="en-US" altLang="pt-BR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F1C71C9F-3BBB-470D-9DB1-9ED6784CDE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A74669C7-12C0-4BDF-9874-B3C5F8FBB7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64BA8DB3-8BC2-4BDF-A93A-0B9D606585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F853B0-E79D-4EED-BBC8-31B2B5C55A0B}" type="slidenum">
              <a:rPr lang="en-US" altLang="pt-BR" smtClean="0"/>
              <a:pPr>
                <a:spcBef>
                  <a:spcPct val="0"/>
                </a:spcBef>
              </a:pPr>
              <a:t>24</a:t>
            </a:fld>
            <a:endParaRPr lang="en-US" altLang="pt-BR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F1C71C9F-3BBB-470D-9DB1-9ED6784CDE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A74669C7-12C0-4BDF-9874-B3C5F8FBB7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1246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9A6C8B57-D823-4717-9B63-13DC1569BF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5D928F-C8E9-4E33-86C2-89F8157AE394}" type="slidenum">
              <a:rPr lang="en-US" altLang="pt-BR" smtClean="0"/>
              <a:pPr>
                <a:spcBef>
                  <a:spcPct val="0"/>
                </a:spcBef>
              </a:pPr>
              <a:t>25</a:t>
            </a:fld>
            <a:endParaRPr lang="en-US" altLang="pt-BR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BFD283FA-48FF-4306-967C-9958E5846F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F1955E75-1004-48CD-8C52-2BCAC2B41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967ECD34-3990-4EDA-8344-F88139B01A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D4166E-0253-48E3-B684-A352112FB9D1}" type="slidenum">
              <a:rPr lang="en-US" altLang="pt-BR" smtClean="0"/>
              <a:pPr>
                <a:spcBef>
                  <a:spcPct val="0"/>
                </a:spcBef>
              </a:pPr>
              <a:t>3</a:t>
            </a:fld>
            <a:endParaRPr lang="en-US" altLang="pt-B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F3F3BCE-8080-4924-8AB6-459582C625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AEC724A-1067-4374-8E32-F23BF2234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A858715-5A09-45E2-9AC4-EE8D3DD0C0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C02ADD-3505-432A-8CD4-AD64603598C6}" type="slidenum">
              <a:rPr lang="en-US" altLang="pt-BR" smtClean="0"/>
              <a:pPr>
                <a:spcBef>
                  <a:spcPct val="0"/>
                </a:spcBef>
              </a:pPr>
              <a:t>4</a:t>
            </a:fld>
            <a:endParaRPr lang="en-US" altLang="pt-BR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146B659-63A3-492C-9101-8442709E2E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D66DA515-9613-4986-B08D-87AFB142CE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6FF1E3F2-8EF9-4193-8ED8-2317DB31F6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D2080F-55C6-4722-9F98-E167DA2EF5B9}" type="slidenum">
              <a:rPr lang="en-US" altLang="pt-BR" smtClean="0"/>
              <a:pPr>
                <a:spcBef>
                  <a:spcPct val="0"/>
                </a:spcBef>
              </a:pPr>
              <a:t>5</a:t>
            </a:fld>
            <a:endParaRPr lang="en-US" altLang="pt-BR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FB8BADDE-E1B8-4076-96EC-F00CBF5A3A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6C2FE178-3691-4A17-BD07-4BEF32744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BC8655D-508E-48C5-BFEF-89EE6A5E9C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5BFA7C-45BF-4A51-B855-6F24A104521B}" type="slidenum">
              <a:rPr lang="en-US" altLang="pt-BR" smtClean="0"/>
              <a:pPr>
                <a:spcBef>
                  <a:spcPct val="0"/>
                </a:spcBef>
              </a:pPr>
              <a:t>6</a:t>
            </a:fld>
            <a:endParaRPr lang="en-US" altLang="pt-BR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DFAC9E5E-C2C0-4B2B-88D9-F5953FCC2C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E5A492E-9186-4BE0-BDFB-BB7242613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32B35F37-B347-49FD-B394-3219061450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FE182C-BA32-4F99-A53F-81CD870FDD44}" type="slidenum">
              <a:rPr lang="en-US" altLang="pt-BR" smtClean="0"/>
              <a:pPr>
                <a:spcBef>
                  <a:spcPct val="0"/>
                </a:spcBef>
              </a:pPr>
              <a:t>7</a:t>
            </a:fld>
            <a:endParaRPr lang="en-US" altLang="pt-BR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5576FF22-F9CC-4AA2-A3CA-00B7D6D76F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BBEBC8E0-2AE5-45E9-8E80-EB5F2830D9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33248A98-09CD-49FA-8A32-A2A13E959C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F973A-36DA-4D1E-AADC-2C17310EC8B9}" type="slidenum">
              <a:rPr lang="en-US" altLang="pt-BR" smtClean="0"/>
              <a:pPr>
                <a:spcBef>
                  <a:spcPct val="0"/>
                </a:spcBef>
              </a:pPr>
              <a:t>8</a:t>
            </a:fld>
            <a:endParaRPr lang="en-US" altLang="pt-BR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77111DCD-EE03-43BC-BE32-3A33614048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103EC616-34E9-4FBF-866F-FDFE0DF757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33248A98-09CD-49FA-8A32-A2A13E959C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F973A-36DA-4D1E-AADC-2C17310EC8B9}" type="slidenum">
              <a:rPr lang="en-US" altLang="pt-BR" smtClean="0"/>
              <a:pPr>
                <a:spcBef>
                  <a:spcPct val="0"/>
                </a:spcBef>
              </a:pPr>
              <a:t>9</a:t>
            </a:fld>
            <a:endParaRPr lang="en-US" altLang="pt-BR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77111DCD-EE03-43BC-BE32-3A33614048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103EC616-34E9-4FBF-866F-FDFE0DF757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2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22/04/2022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22/04/2022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22/04/2022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8970" y="323784"/>
            <a:ext cx="10179562" cy="32855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72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71625" y="4113404"/>
            <a:ext cx="7334250" cy="41537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6E9F5FA8-555C-4A87-8D70-28D8B0D2DF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1B3E1977-DB9C-4685-BE19-3DB9840631D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67817B-BEFC-490F-9845-5AB24FC32700}" type="datetimeFigureOut">
              <a:rPr lang="en-US"/>
              <a:pPr>
                <a:defRPr/>
              </a:pPr>
              <a:t>4/22/2022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4202F8A7-7AEB-474D-AE14-D68F93D4C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marL="25114">
              <a:lnSpc>
                <a:spcPts val="1612"/>
              </a:lnSpc>
              <a:defRPr sz="1384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fld id="{E2B5CB99-40C1-45C9-BF77-DC53C05E7C2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043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22/04/2022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22/04/2022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22/04/2022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22/04/2022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22/04/2022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22/04/2022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22/04/2022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22/04/2022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22/04/2022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professorcesarcosta.com.br/upload/imagens_upload/Guia_de_Aplicacao_de_Servoacionamentos.pdf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globalspec.com/learnmore/motion_controls/motors/ac_motor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hat-when-how.com/motors-and-drives/servomotors-general-principles-of-operation-introduction-motors-and-drives/" TargetMode="External"/><Relationship Id="rId5" Type="http://schemas.openxmlformats.org/officeDocument/2006/relationships/hyperlink" Target="http://www.electronicshub.org/servo-motors/" TargetMode="Externa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itisystems.com.br/manutencao-industrial-como-funcion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427111"/>
              </p:ext>
            </p:extLst>
          </p:nvPr>
        </p:nvGraphicFramePr>
        <p:xfrm>
          <a:off x="1248697" y="844545"/>
          <a:ext cx="8268929" cy="786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SERVOMECANISMO</a:t>
                      </a: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E231FE7-B814-4649-885F-03D171C19C55}"/>
              </a:ext>
            </a:extLst>
          </p:cNvPr>
          <p:cNvSpPr txBox="1"/>
          <p:nvPr/>
        </p:nvSpPr>
        <p:spPr>
          <a:xfrm>
            <a:off x="3156156" y="1991514"/>
            <a:ext cx="610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Servomotor – Parte 2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aixaDeTexto 2">
            <a:extLst>
              <a:ext uri="{FF2B5EF4-FFF2-40B4-BE49-F238E27FC236}">
                <a16:creationId xmlns:a16="http://schemas.microsoft.com/office/drawing/2014/main" id="{074AEDCF-B969-4ABA-AA3E-2496FEA7A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31" y="510094"/>
            <a:ext cx="7790845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pt-BR" altLang="pt-BR" sz="3428"/>
              <a:t>Sistema de Controle</a:t>
            </a:r>
            <a:r>
              <a:rPr lang="pt-BR" altLang="en-US" sz="2571"/>
              <a:t> </a:t>
            </a:r>
            <a:endParaRPr lang="en-US" altLang="en-US" sz="2571"/>
          </a:p>
        </p:txBody>
      </p:sp>
      <p:pic>
        <p:nvPicPr>
          <p:cNvPr id="70659" name="Imagem 2">
            <a:extLst>
              <a:ext uri="{FF2B5EF4-FFF2-40B4-BE49-F238E27FC236}">
                <a16:creationId xmlns:a16="http://schemas.microsoft.com/office/drawing/2014/main" id="{C6D78C6B-71D9-492B-B96B-30F1B1E08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1" y="1142612"/>
            <a:ext cx="8175116" cy="598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Imagem 1">
            <a:extLst>
              <a:ext uri="{FF2B5EF4-FFF2-40B4-BE49-F238E27FC236}">
                <a16:creationId xmlns:a16="http://schemas.microsoft.com/office/drawing/2014/main" id="{B1A78191-91D1-4F9E-9A8E-0A7515080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59" y="664824"/>
            <a:ext cx="8535583" cy="639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Imagem 2">
            <a:extLst>
              <a:ext uri="{FF2B5EF4-FFF2-40B4-BE49-F238E27FC236}">
                <a16:creationId xmlns:a16="http://schemas.microsoft.com/office/drawing/2014/main" id="{359982FA-702D-4CFF-81DE-C18B92AA2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2" y="664824"/>
            <a:ext cx="9004870" cy="632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aixaDeTexto 2">
            <a:extLst>
              <a:ext uri="{FF2B5EF4-FFF2-40B4-BE49-F238E27FC236}">
                <a16:creationId xmlns:a16="http://schemas.microsoft.com/office/drawing/2014/main" id="{9EFB7295-DFC7-4272-A83D-4B7C875CC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741337"/>
            <a:ext cx="7790845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pt-BR" altLang="pt-BR" sz="3428"/>
              <a:t>Sistema de Controle</a:t>
            </a:r>
            <a:r>
              <a:rPr lang="pt-BR" altLang="en-US" sz="2571"/>
              <a:t> </a:t>
            </a:r>
            <a:endParaRPr lang="en-US" altLang="en-US" sz="2571"/>
          </a:p>
        </p:txBody>
      </p:sp>
      <p:pic>
        <p:nvPicPr>
          <p:cNvPr id="78851" name="Imagem 2">
            <a:extLst>
              <a:ext uri="{FF2B5EF4-FFF2-40B4-BE49-F238E27FC236}">
                <a16:creationId xmlns:a16="http://schemas.microsoft.com/office/drawing/2014/main" id="{E247906F-B09E-431D-BABD-683186613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06" y="1406161"/>
            <a:ext cx="9232713" cy="593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aixaDeTexto 2">
            <a:extLst>
              <a:ext uri="{FF2B5EF4-FFF2-40B4-BE49-F238E27FC236}">
                <a16:creationId xmlns:a16="http://schemas.microsoft.com/office/drawing/2014/main" id="{CF01E76F-D20B-4E66-B8E9-476DCBE29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741337"/>
            <a:ext cx="7790845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pt-BR" altLang="pt-BR" sz="3428"/>
              <a:t>Sistema de Controle</a:t>
            </a:r>
            <a:r>
              <a:rPr lang="pt-BR" altLang="en-US" sz="2571"/>
              <a:t> </a:t>
            </a:r>
            <a:endParaRPr lang="en-US" altLang="en-US" sz="2571"/>
          </a:p>
        </p:txBody>
      </p:sp>
      <p:pic>
        <p:nvPicPr>
          <p:cNvPr id="80899" name="Imagem 3">
            <a:extLst>
              <a:ext uri="{FF2B5EF4-FFF2-40B4-BE49-F238E27FC236}">
                <a16:creationId xmlns:a16="http://schemas.microsoft.com/office/drawing/2014/main" id="{6DCE06EC-B182-49AE-BE21-02A3E0440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74" y="1668010"/>
            <a:ext cx="9446952" cy="526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aixaDeTexto 2">
            <a:extLst>
              <a:ext uri="{FF2B5EF4-FFF2-40B4-BE49-F238E27FC236}">
                <a16:creationId xmlns:a16="http://schemas.microsoft.com/office/drawing/2014/main" id="{FDE12F69-0CAB-47E1-B0B5-C04AD2EBB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741337"/>
            <a:ext cx="7790845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pt-BR" altLang="pt-BR" sz="3428"/>
              <a:t>Sistema de Controle</a:t>
            </a:r>
            <a:r>
              <a:rPr lang="pt-BR" altLang="en-US" sz="2571"/>
              <a:t> </a:t>
            </a:r>
            <a:endParaRPr lang="en-US" altLang="en-US" sz="2571"/>
          </a:p>
        </p:txBody>
      </p:sp>
      <p:pic>
        <p:nvPicPr>
          <p:cNvPr id="82947" name="Imagem 1">
            <a:extLst>
              <a:ext uri="{FF2B5EF4-FFF2-40B4-BE49-F238E27FC236}">
                <a16:creationId xmlns:a16="http://schemas.microsoft.com/office/drawing/2014/main" id="{99EEFB62-3E41-4CBD-B32E-A1FF8A280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2" y="1668010"/>
            <a:ext cx="9060981" cy="537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aixaDeTexto 2">
            <a:extLst>
              <a:ext uri="{FF2B5EF4-FFF2-40B4-BE49-F238E27FC236}">
                <a16:creationId xmlns:a16="http://schemas.microsoft.com/office/drawing/2014/main" id="{BBB87EA1-5E4C-4973-B97D-692F1A051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741337"/>
            <a:ext cx="7790845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pt-BR" altLang="pt-BR" sz="3428"/>
              <a:t>Sistema de Controle</a:t>
            </a:r>
            <a:r>
              <a:rPr lang="pt-BR" altLang="en-US" sz="2571"/>
              <a:t> </a:t>
            </a:r>
            <a:endParaRPr lang="en-US" altLang="en-US" sz="2571"/>
          </a:p>
        </p:txBody>
      </p:sp>
      <p:pic>
        <p:nvPicPr>
          <p:cNvPr id="84995" name="Imagem 1">
            <a:extLst>
              <a:ext uri="{FF2B5EF4-FFF2-40B4-BE49-F238E27FC236}">
                <a16:creationId xmlns:a16="http://schemas.microsoft.com/office/drawing/2014/main" id="{489EC888-ABE7-41D9-915F-BD8F1EAE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1" y="1589796"/>
            <a:ext cx="8947060" cy="468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9406C3A-F69D-4AC0-A6B5-967CE893A9C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71065" y="398795"/>
            <a:ext cx="8782130" cy="669782"/>
          </a:xfrm>
        </p:spPr>
        <p:txBody>
          <a:bodyPr vert="horz" lIns="0" tIns="12556" rIns="0" bIns="0" rtlCol="0" anchor="ctr">
            <a:spAutoFit/>
          </a:bodyPr>
          <a:lstStyle/>
          <a:p>
            <a:pPr marL="7082719">
              <a:spcBef>
                <a:spcPts val="99"/>
              </a:spcBef>
              <a:defRPr/>
            </a:pPr>
            <a:r>
              <a:rPr spc="-10" dirty="0"/>
              <a:t>Servos</a:t>
            </a:r>
            <a:r>
              <a:rPr spc="-34" dirty="0"/>
              <a:t> Yaskawa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D61E6E3-D8D0-436B-B02B-E4708AB7DCC3}"/>
              </a:ext>
            </a:extLst>
          </p:cNvPr>
          <p:cNvSpPr txBox="1"/>
          <p:nvPr/>
        </p:nvSpPr>
        <p:spPr>
          <a:xfrm>
            <a:off x="688707" y="496492"/>
            <a:ext cx="7663322" cy="560393"/>
          </a:xfrm>
          <a:prstGeom prst="rect">
            <a:avLst/>
          </a:prstGeom>
        </p:spPr>
        <p:txBody>
          <a:bodyPr lIns="0" tIns="12556" rIns="0" bIns="0">
            <a:spAutoFit/>
          </a:bodyPr>
          <a:lstStyle/>
          <a:p>
            <a:pPr marL="12557">
              <a:spcBef>
                <a:spcPts val="99"/>
              </a:spcBef>
              <a:defRPr/>
            </a:pPr>
            <a:r>
              <a:rPr lang="en-US" sz="3559" b="1" dirty="0" err="1">
                <a:latin typeface="Arial"/>
                <a:cs typeface="Arial"/>
              </a:rPr>
              <a:t>Aplicação</a:t>
            </a:r>
            <a:r>
              <a:rPr lang="en-US" sz="3559" b="1" dirty="0">
                <a:latin typeface="Arial"/>
                <a:cs typeface="Arial"/>
              </a:rPr>
              <a:t> de Ser</a:t>
            </a:r>
            <a:r>
              <a:rPr sz="3559" b="1" dirty="0">
                <a:latin typeface="Arial"/>
                <a:cs typeface="Arial"/>
              </a:rPr>
              <a:t>vo</a:t>
            </a:r>
            <a:r>
              <a:rPr sz="3559" b="1" spc="-59" dirty="0">
                <a:latin typeface="Arial"/>
                <a:cs typeface="Arial"/>
              </a:rPr>
              <a:t> </a:t>
            </a:r>
            <a:r>
              <a:rPr sz="3559" b="1" dirty="0">
                <a:latin typeface="Arial"/>
                <a:cs typeface="Arial"/>
              </a:rPr>
              <a:t>Motor</a:t>
            </a:r>
            <a:endParaRPr sz="3559" dirty="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93C7CCA-2F7D-46B6-8F29-575DE772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0043" y="6706044"/>
            <a:ext cx="2110092" cy="205739"/>
          </a:xfrm>
        </p:spPr>
        <p:txBody>
          <a:bodyPr rtlCol="0">
            <a:spAutoFit/>
          </a:bodyPr>
          <a:lstStyle/>
          <a:p>
            <a:pPr>
              <a:defRPr/>
            </a:pPr>
            <a:fld id="{88997CA2-6CBA-4261-B8BF-A677DAE2EDC7}" type="slidenum">
              <a:rPr dirty="0"/>
              <a:pPr>
                <a:defRPr/>
              </a:pPr>
              <a:t>17</a:t>
            </a:fld>
            <a:endParaRPr dirty="0"/>
          </a:p>
        </p:txBody>
      </p:sp>
      <p:pic>
        <p:nvPicPr>
          <p:cNvPr id="50181" name="Imagem 3">
            <a:extLst>
              <a:ext uri="{FF2B5EF4-FFF2-40B4-BE49-F238E27FC236}">
                <a16:creationId xmlns:a16="http://schemas.microsoft.com/office/drawing/2014/main" id="{95733EA2-1733-4343-ACE4-E813AED96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65" y="1309243"/>
            <a:ext cx="9793817" cy="540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tângulo 5">
            <a:extLst>
              <a:ext uri="{FF2B5EF4-FFF2-40B4-BE49-F238E27FC236}">
                <a16:creationId xmlns:a16="http://schemas.microsoft.com/office/drawing/2014/main" id="{7E9AAD4C-F909-4E17-83A0-DF225FD4E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3678" y="6777458"/>
            <a:ext cx="6845470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dirty="0"/>
              <a:t>https://www.youtube.com/watch?v=ditS0a28Sko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2">
            <a:extLst>
              <a:ext uri="{FF2B5EF4-FFF2-40B4-BE49-F238E27FC236}">
                <a16:creationId xmlns:a16="http://schemas.microsoft.com/office/drawing/2014/main" id="{20545FAD-4C6F-4D39-99D7-E3DD6CDF3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741337"/>
            <a:ext cx="7790845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571"/>
              <a:t>Principais Aplicações  </a:t>
            </a:r>
            <a:endParaRPr lang="en-US" altLang="en-US" sz="2571"/>
          </a:p>
        </p:txBody>
      </p:sp>
      <p:pic>
        <p:nvPicPr>
          <p:cNvPr id="21507" name="Imagem 2">
            <a:extLst>
              <a:ext uri="{FF2B5EF4-FFF2-40B4-BE49-F238E27FC236}">
                <a16:creationId xmlns:a16="http://schemas.microsoft.com/office/drawing/2014/main" id="{9ACF7E77-D2B4-4CC1-A052-01AE496BA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439" y="1744524"/>
            <a:ext cx="6600624" cy="466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2">
            <a:extLst>
              <a:ext uri="{FF2B5EF4-FFF2-40B4-BE49-F238E27FC236}">
                <a16:creationId xmlns:a16="http://schemas.microsoft.com/office/drawing/2014/main" id="{DB4593EF-59A7-4B66-932F-0C25FF5C5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741337"/>
            <a:ext cx="7790845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571"/>
              <a:t>Principais Aplicações  </a:t>
            </a:r>
            <a:endParaRPr lang="en-US" altLang="en-US" sz="2571"/>
          </a:p>
        </p:txBody>
      </p:sp>
      <p:pic>
        <p:nvPicPr>
          <p:cNvPr id="23555" name="Imagem 1">
            <a:extLst>
              <a:ext uri="{FF2B5EF4-FFF2-40B4-BE49-F238E27FC236}">
                <a16:creationId xmlns:a16="http://schemas.microsoft.com/office/drawing/2014/main" id="{D300138F-826D-481C-B30E-E5E9A6EF8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07" y="1821038"/>
            <a:ext cx="6626129" cy="466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BE2F0E5-2170-4525-9753-9779D6A64F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8706" y="278851"/>
            <a:ext cx="9331331" cy="1469073"/>
          </a:xfrm>
        </p:spPr>
        <p:txBody>
          <a:bodyPr/>
          <a:lstStyle/>
          <a:p>
            <a:pPr eaLnBrk="1" hangingPunct="1"/>
            <a:r>
              <a:rPr lang="en-US" altLang="en-US" sz="2571" dirty="0"/>
              <a:t>Diagrama de um Servo Acionamento</a:t>
            </a:r>
            <a:endParaRPr lang="pt-BR" altLang="pt-BR" sz="2571" dirty="0"/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989D3AB9-A3A1-44F8-B344-55DFA1D93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40" y="2310730"/>
            <a:ext cx="8732820" cy="272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4B8ABE73-7D3D-4E94-9286-A3832325274B}"/>
              </a:ext>
            </a:extLst>
          </p:cNvPr>
          <p:cNvSpPr/>
          <p:nvPr/>
        </p:nvSpPr>
        <p:spPr>
          <a:xfrm>
            <a:off x="4698050" y="2310729"/>
            <a:ext cx="2082887" cy="1593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928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2">
            <a:extLst>
              <a:ext uri="{FF2B5EF4-FFF2-40B4-BE49-F238E27FC236}">
                <a16:creationId xmlns:a16="http://schemas.microsoft.com/office/drawing/2014/main" id="{86E9A657-C577-471F-A532-379D4303A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741337"/>
            <a:ext cx="7790845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571"/>
              <a:t>Principais Aplicações  </a:t>
            </a:r>
            <a:endParaRPr lang="en-US" altLang="en-US" sz="2571"/>
          </a:p>
        </p:txBody>
      </p:sp>
      <p:pic>
        <p:nvPicPr>
          <p:cNvPr id="25603" name="Imagem 2">
            <a:extLst>
              <a:ext uri="{FF2B5EF4-FFF2-40B4-BE49-F238E27FC236}">
                <a16:creationId xmlns:a16="http://schemas.microsoft.com/office/drawing/2014/main" id="{F8EB2428-6EBC-40E4-8CC9-EA9718B0F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234" y="1744524"/>
            <a:ext cx="6655034" cy="470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2">
            <a:extLst>
              <a:ext uri="{FF2B5EF4-FFF2-40B4-BE49-F238E27FC236}">
                <a16:creationId xmlns:a16="http://schemas.microsoft.com/office/drawing/2014/main" id="{A3F86B37-51A5-492A-B22E-6E10A8485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741337"/>
            <a:ext cx="7790845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571"/>
              <a:t>Principais Aplicações  </a:t>
            </a:r>
            <a:endParaRPr lang="en-US" altLang="en-US" sz="2571"/>
          </a:p>
        </p:txBody>
      </p:sp>
      <p:pic>
        <p:nvPicPr>
          <p:cNvPr id="27651" name="Imagem 1">
            <a:extLst>
              <a:ext uri="{FF2B5EF4-FFF2-40B4-BE49-F238E27FC236}">
                <a16:creationId xmlns:a16="http://schemas.microsoft.com/office/drawing/2014/main" id="{C5D339B7-8B22-4B58-A756-1EB3517E5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07" y="1744524"/>
            <a:ext cx="6520709" cy="466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2">
            <a:extLst>
              <a:ext uri="{FF2B5EF4-FFF2-40B4-BE49-F238E27FC236}">
                <a16:creationId xmlns:a16="http://schemas.microsoft.com/office/drawing/2014/main" id="{6D562E7A-213C-4280-9FFD-3C60A99EF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741337"/>
            <a:ext cx="7790845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571"/>
              <a:t>Principais Aplicações  </a:t>
            </a:r>
            <a:endParaRPr lang="en-US" altLang="en-US" sz="2571"/>
          </a:p>
        </p:txBody>
      </p:sp>
      <p:pic>
        <p:nvPicPr>
          <p:cNvPr id="29699" name="Imagem 2">
            <a:extLst>
              <a:ext uri="{FF2B5EF4-FFF2-40B4-BE49-F238E27FC236}">
                <a16:creationId xmlns:a16="http://schemas.microsoft.com/office/drawing/2014/main" id="{9021B8F9-5B0B-427B-9977-6EAD52276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50" y="1668010"/>
            <a:ext cx="6485003" cy="466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aixaDeTexto 2">
            <a:extLst>
              <a:ext uri="{FF2B5EF4-FFF2-40B4-BE49-F238E27FC236}">
                <a16:creationId xmlns:a16="http://schemas.microsoft.com/office/drawing/2014/main" id="{D003AD6D-0C97-46A1-9981-85E079ACA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741338"/>
            <a:ext cx="7790845" cy="8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2571"/>
              <a:t>Aplicações de Servo Motor 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571"/>
              <a:t> </a:t>
            </a:r>
            <a:endParaRPr lang="en-US" altLang="en-US" sz="2571"/>
          </a:p>
        </p:txBody>
      </p:sp>
      <p:pic>
        <p:nvPicPr>
          <p:cNvPr id="54275" name="Imagem 2">
            <a:extLst>
              <a:ext uri="{FF2B5EF4-FFF2-40B4-BE49-F238E27FC236}">
                <a16:creationId xmlns:a16="http://schemas.microsoft.com/office/drawing/2014/main" id="{E5BA8C0C-04ED-4C35-84F5-61D082DC6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24" y="2207010"/>
            <a:ext cx="7134523" cy="343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xão reta unidirecional 2">
            <a:extLst>
              <a:ext uri="{FF2B5EF4-FFF2-40B4-BE49-F238E27FC236}">
                <a16:creationId xmlns:a16="http://schemas.microsoft.com/office/drawing/2014/main" id="{D065C4D6-AE51-444E-8CEB-185487315944}"/>
              </a:ext>
            </a:extLst>
          </p:cNvPr>
          <p:cNvCxnSpPr/>
          <p:nvPr/>
        </p:nvCxnSpPr>
        <p:spPr>
          <a:xfrm flipH="1">
            <a:off x="3927807" y="2438253"/>
            <a:ext cx="462486" cy="8484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7" name="CaixaDeTexto 3">
            <a:extLst>
              <a:ext uri="{FF2B5EF4-FFF2-40B4-BE49-F238E27FC236}">
                <a16:creationId xmlns:a16="http://schemas.microsoft.com/office/drawing/2014/main" id="{11F4D957-0EF0-4555-A37C-32EA7EB87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6565" y="1943461"/>
            <a:ext cx="2390643" cy="48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85" b="1"/>
              <a:t>Módulo Especial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85" b="1"/>
              <a:t>Servo posicionamento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aixaDeTexto 2">
            <a:extLst>
              <a:ext uri="{FF2B5EF4-FFF2-40B4-BE49-F238E27FC236}">
                <a16:creationId xmlns:a16="http://schemas.microsoft.com/office/drawing/2014/main" id="{D003AD6D-0C97-46A1-9981-85E079ACA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547" y="411387"/>
            <a:ext cx="7790845" cy="8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2571" dirty="0"/>
              <a:t>Aplicações de Servo Motor 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571" dirty="0"/>
              <a:t> </a:t>
            </a:r>
            <a:endParaRPr lang="en-US" altLang="en-US" sz="2571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F04570D-6703-49A9-BE59-BC4071B30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020" y="1624913"/>
            <a:ext cx="45339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11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2">
            <a:extLst>
              <a:ext uri="{FF2B5EF4-FFF2-40B4-BE49-F238E27FC236}">
                <a16:creationId xmlns:a16="http://schemas.microsoft.com/office/drawing/2014/main" id="{10FCF500-FC9C-4F82-8B3F-BE20EFBEE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741337"/>
            <a:ext cx="7790845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571"/>
              <a:t>Principais Aplicações  </a:t>
            </a:r>
            <a:endParaRPr lang="en-US" altLang="en-US" sz="2571"/>
          </a:p>
        </p:txBody>
      </p:sp>
      <p:pic>
        <p:nvPicPr>
          <p:cNvPr id="31747" name="Imagem 1">
            <a:extLst>
              <a:ext uri="{FF2B5EF4-FFF2-40B4-BE49-F238E27FC236}">
                <a16:creationId xmlns:a16="http://schemas.microsoft.com/office/drawing/2014/main" id="{401EFC3F-B6F8-443A-A791-A3BFD72C0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35" y="1236129"/>
            <a:ext cx="8334946" cy="58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xão reta unidirecional 5">
            <a:extLst>
              <a:ext uri="{FF2B5EF4-FFF2-40B4-BE49-F238E27FC236}">
                <a16:creationId xmlns:a16="http://schemas.microsoft.com/office/drawing/2014/main" id="{4E5BAC55-62CB-4346-8AE2-404561A2CAAB}"/>
              </a:ext>
            </a:extLst>
          </p:cNvPr>
          <p:cNvCxnSpPr/>
          <p:nvPr/>
        </p:nvCxnSpPr>
        <p:spPr>
          <a:xfrm>
            <a:off x="1537164" y="5293082"/>
            <a:ext cx="924972" cy="4624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6B7E26C-1076-4F9C-B3B4-39E6EE6E67CA}"/>
              </a:ext>
            </a:extLst>
          </p:cNvPr>
          <p:cNvSpPr txBox="1"/>
          <p:nvPr/>
        </p:nvSpPr>
        <p:spPr>
          <a:xfrm>
            <a:off x="4742162" y="5839162"/>
            <a:ext cx="561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http://professorcesarcosta.com.br/disciplinas/n7srv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BC67779-82B8-46A2-BA2E-E7E028614833}"/>
              </a:ext>
            </a:extLst>
          </p:cNvPr>
          <p:cNvSpPr txBox="1"/>
          <p:nvPr/>
        </p:nvSpPr>
        <p:spPr>
          <a:xfrm>
            <a:off x="4689988" y="625591"/>
            <a:ext cx="5240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1800" dirty="0">
                <a:hlinkClick r:id="rId5"/>
              </a:rPr>
              <a:t>http://www.electronicshub.org/servo-motors/</a:t>
            </a:r>
            <a:endParaRPr lang="pt-BR" altLang="pt-BR" sz="18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84D6B35-AAB6-4816-B998-A0E4B676C886}"/>
              </a:ext>
            </a:extLst>
          </p:cNvPr>
          <p:cNvSpPr txBox="1"/>
          <p:nvPr/>
        </p:nvSpPr>
        <p:spPr>
          <a:xfrm>
            <a:off x="4742162" y="1593276"/>
            <a:ext cx="54960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1800" dirty="0">
                <a:hlinkClick r:id="rId6"/>
              </a:rPr>
              <a:t>http://what-when-how.com/motors-and-drives/servomotors-general-principles-of-operation-introduction-motors-and-drives/</a:t>
            </a:r>
            <a:endParaRPr lang="pt-BR" altLang="pt-BR" sz="18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4E5941B-6BC6-4AAA-B98C-EA829F23BAA0}"/>
              </a:ext>
            </a:extLst>
          </p:cNvPr>
          <p:cNvSpPr txBox="1"/>
          <p:nvPr/>
        </p:nvSpPr>
        <p:spPr>
          <a:xfrm>
            <a:off x="4689988" y="3093877"/>
            <a:ext cx="5240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1800" dirty="0">
                <a:hlinkClick r:id="rId7"/>
              </a:rPr>
              <a:t>http://www.globalspec.com/learnmore/motion_controls/motors/ac_motors</a:t>
            </a:r>
            <a:endParaRPr lang="pt-BR" altLang="pt-BR" sz="180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9976BD0-6313-4FAA-A966-F68B3DD64B04}"/>
              </a:ext>
            </a:extLst>
          </p:cNvPr>
          <p:cNvSpPr txBox="1"/>
          <p:nvPr/>
        </p:nvSpPr>
        <p:spPr>
          <a:xfrm>
            <a:off x="4682030" y="4317479"/>
            <a:ext cx="5240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1800" dirty="0">
                <a:hlinkClick r:id="rId8"/>
              </a:rPr>
              <a:t>http://professorcesarcosta.com.br/upload/imagens_upload/Guia_de_Aplicacao_de_Servoacionamentos.pdf</a:t>
            </a:r>
            <a:endParaRPr lang="pt-BR" altLang="pt-BR" sz="1800" dirty="0"/>
          </a:p>
        </p:txBody>
      </p:sp>
    </p:spTree>
    <p:extLst>
      <p:ext uri="{BB962C8B-B14F-4D97-AF65-F5344CB8AC3E}">
        <p14:creationId xmlns:p14="http://schemas.microsoft.com/office/powerpoint/2010/main" val="1053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2">
            <a:extLst>
              <a:ext uri="{FF2B5EF4-FFF2-40B4-BE49-F238E27FC236}">
                <a16:creationId xmlns:a16="http://schemas.microsoft.com/office/drawing/2014/main" id="{3CE3BFFB-0E97-48A4-8F89-AA007E3ED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741337"/>
            <a:ext cx="7790845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571"/>
              <a:t>Comparação entre Atuadores </a:t>
            </a:r>
            <a:endParaRPr lang="en-US" altLang="en-US" sz="2571"/>
          </a:p>
        </p:txBody>
      </p:sp>
      <p:pic>
        <p:nvPicPr>
          <p:cNvPr id="19459" name="Imagem 2">
            <a:extLst>
              <a:ext uri="{FF2B5EF4-FFF2-40B4-BE49-F238E27FC236}">
                <a16:creationId xmlns:a16="http://schemas.microsoft.com/office/drawing/2014/main" id="{15FD82BF-6501-4235-BF6B-8531F1303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97" y="1589795"/>
            <a:ext cx="7610612" cy="534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A9BC5DC2-BEA9-4B77-B2BD-329B2ACB7680}"/>
              </a:ext>
            </a:extLst>
          </p:cNvPr>
          <p:cNvSpPr/>
          <p:nvPr/>
        </p:nvSpPr>
        <p:spPr>
          <a:xfrm>
            <a:off x="2693379" y="4675867"/>
            <a:ext cx="6093930" cy="13874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928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2">
            <a:extLst>
              <a:ext uri="{FF2B5EF4-FFF2-40B4-BE49-F238E27FC236}">
                <a16:creationId xmlns:a16="http://schemas.microsoft.com/office/drawing/2014/main" id="{E0DC84E1-7596-4043-A427-7ED5A5B8E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741338"/>
            <a:ext cx="7790845" cy="8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pt-BR" sz="2571"/>
              <a:t>Tipos de Servo Motores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571"/>
              <a:t> </a:t>
            </a:r>
            <a:endParaRPr lang="en-US" altLang="en-US" sz="2571"/>
          </a:p>
        </p:txBody>
      </p:sp>
      <p:pic>
        <p:nvPicPr>
          <p:cNvPr id="33795" name="Imagem 2">
            <a:extLst>
              <a:ext uri="{FF2B5EF4-FFF2-40B4-BE49-F238E27FC236}">
                <a16:creationId xmlns:a16="http://schemas.microsoft.com/office/drawing/2014/main" id="{204887B8-D9FD-4D59-996C-AB4BBCBAC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007" y="2341335"/>
            <a:ext cx="6947489" cy="266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CaixaDeTexto 2">
            <a:extLst>
              <a:ext uri="{FF2B5EF4-FFF2-40B4-BE49-F238E27FC236}">
                <a16:creationId xmlns:a16="http://schemas.microsoft.com/office/drawing/2014/main" id="{9DDB1BCF-9E5D-4486-B361-2136D9986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250" y="5446111"/>
            <a:ext cx="7790845" cy="8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pt-BR" altLang="pt-BR" sz="2571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571"/>
              <a:t> </a:t>
            </a:r>
            <a:endParaRPr lang="en-US" altLang="en-US" sz="2571"/>
          </a:p>
        </p:txBody>
      </p:sp>
      <p:sp>
        <p:nvSpPr>
          <p:cNvPr id="8" name="CaixaDeTexto 2">
            <a:extLst>
              <a:ext uri="{FF2B5EF4-FFF2-40B4-BE49-F238E27FC236}">
                <a16:creationId xmlns:a16="http://schemas.microsoft.com/office/drawing/2014/main" id="{48089A69-1F85-48E1-86AE-7F0C62C61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962" y="5473316"/>
            <a:ext cx="7790845" cy="147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/>
              <a:t>Os servos CA são mais frequentemente utilizados na indústria por suportar aplicações que demandam maior potência e fornecer exatidão elevada no seu controle e baixíssima </a:t>
            </a:r>
            <a:r>
              <a:rPr lang="pt-BR" altLang="pt-BR" sz="2142">
                <a:hlinkClick r:id="rId4"/>
              </a:rPr>
              <a:t>manutenção</a:t>
            </a:r>
            <a:r>
              <a:rPr lang="pt-BR" altLang="pt-BR" sz="2142"/>
              <a:t>.</a:t>
            </a:r>
            <a:r>
              <a:rPr lang="pt-BR" altLang="en-US" sz="2571"/>
              <a:t> </a:t>
            </a:r>
            <a:endParaRPr lang="en-US" altLang="en-US" sz="2571"/>
          </a:p>
        </p:txBody>
      </p:sp>
      <p:sp>
        <p:nvSpPr>
          <p:cNvPr id="33798" name="CaixaDeTexto 1">
            <a:extLst>
              <a:ext uri="{FF2B5EF4-FFF2-40B4-BE49-F238E27FC236}">
                <a16:creationId xmlns:a16="http://schemas.microsoft.com/office/drawing/2014/main" id="{91AC8A38-9C04-479C-B426-A98E5C56C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337" y="3125180"/>
            <a:ext cx="1079701" cy="29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285" b="1"/>
              <a:t>(MSIP)</a:t>
            </a:r>
          </a:p>
        </p:txBody>
      </p:sp>
      <p:sp>
        <p:nvSpPr>
          <p:cNvPr id="33799" name="CaixaDeTexto 2">
            <a:extLst>
              <a:ext uri="{FF2B5EF4-FFF2-40B4-BE49-F238E27FC236}">
                <a16:creationId xmlns:a16="http://schemas.microsoft.com/office/drawing/2014/main" id="{3B0CDA5B-17B5-4693-8D87-AA1011A92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8743" y="3892023"/>
            <a:ext cx="924972" cy="29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285" b="1"/>
              <a:t>(STIP)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2">
            <a:extLst>
              <a:ext uri="{FF2B5EF4-FFF2-40B4-BE49-F238E27FC236}">
                <a16:creationId xmlns:a16="http://schemas.microsoft.com/office/drawing/2014/main" id="{EAC0F26E-2D3B-440C-BE47-C008738ED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741337"/>
            <a:ext cx="7790845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571"/>
              <a:t>Servomotor de Indução </a:t>
            </a:r>
            <a:endParaRPr lang="en-US" altLang="en-US" sz="2571"/>
          </a:p>
        </p:txBody>
      </p:sp>
      <p:pic>
        <p:nvPicPr>
          <p:cNvPr id="35843" name="Imagem 2">
            <a:extLst>
              <a:ext uri="{FF2B5EF4-FFF2-40B4-BE49-F238E27FC236}">
                <a16:creationId xmlns:a16="http://schemas.microsoft.com/office/drawing/2014/main" id="{79FA5E4D-C490-4DBA-9CC4-F4A93DFBB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35" y="2084587"/>
            <a:ext cx="7222940" cy="45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CaixaDeTexto 1">
            <a:extLst>
              <a:ext uri="{FF2B5EF4-FFF2-40B4-BE49-F238E27FC236}">
                <a16:creationId xmlns:a16="http://schemas.microsoft.com/office/drawing/2014/main" id="{3E9FBD21-9454-468F-BCE1-FCED3363C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5966" y="1785331"/>
            <a:ext cx="100318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500" b="1"/>
              <a:t>MSIP</a:t>
            </a:r>
          </a:p>
        </p:txBody>
      </p:sp>
      <p:sp>
        <p:nvSpPr>
          <p:cNvPr id="35845" name="CaixaDeTexto 2">
            <a:extLst>
              <a:ext uri="{FF2B5EF4-FFF2-40B4-BE49-F238E27FC236}">
                <a16:creationId xmlns:a16="http://schemas.microsoft.com/office/drawing/2014/main" id="{74ED09BC-9DD9-4192-946D-0A7B9DE4F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3656" y="1778530"/>
            <a:ext cx="10797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500" b="1"/>
              <a:t>STIP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2">
            <a:extLst>
              <a:ext uri="{FF2B5EF4-FFF2-40B4-BE49-F238E27FC236}">
                <a16:creationId xmlns:a16="http://schemas.microsoft.com/office/drawing/2014/main" id="{1CB5487C-F534-495A-A980-5B90D7027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741337"/>
            <a:ext cx="7790845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571"/>
              <a:t>Características dos Servomotores de Indução </a:t>
            </a:r>
            <a:endParaRPr lang="en-US" altLang="en-US" sz="2571"/>
          </a:p>
        </p:txBody>
      </p:sp>
      <p:sp>
        <p:nvSpPr>
          <p:cNvPr id="37891" name="CaixaDeTexto 2">
            <a:extLst>
              <a:ext uri="{FF2B5EF4-FFF2-40B4-BE49-F238E27FC236}">
                <a16:creationId xmlns:a16="http://schemas.microsoft.com/office/drawing/2014/main" id="{B693A685-40AA-4751-BA45-F059AAA18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767" y="1744524"/>
            <a:ext cx="7790845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571"/>
              <a:t> </a:t>
            </a:r>
            <a:endParaRPr lang="en-US" altLang="en-US" sz="2571"/>
          </a:p>
        </p:txBody>
      </p:sp>
      <p:pic>
        <p:nvPicPr>
          <p:cNvPr id="37892" name="Imagem 1">
            <a:extLst>
              <a:ext uri="{FF2B5EF4-FFF2-40B4-BE49-F238E27FC236}">
                <a16:creationId xmlns:a16="http://schemas.microsoft.com/office/drawing/2014/main" id="{F3A7FCD5-A6FB-4A66-8BBA-1070ACCDC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1" y="1758127"/>
            <a:ext cx="8734521" cy="485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aixaDeTexto 2">
            <a:extLst>
              <a:ext uri="{FF2B5EF4-FFF2-40B4-BE49-F238E27FC236}">
                <a16:creationId xmlns:a16="http://schemas.microsoft.com/office/drawing/2014/main" id="{43A7D462-03BC-4FAA-A12A-09D989B5B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741337"/>
            <a:ext cx="7790845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571"/>
              <a:t>Servomotor de Indução </a:t>
            </a:r>
            <a:endParaRPr lang="en-US" altLang="en-US" sz="2571"/>
          </a:p>
        </p:txBody>
      </p:sp>
      <p:sp>
        <p:nvSpPr>
          <p:cNvPr id="46083" name="CaixaDeTexto 2">
            <a:extLst>
              <a:ext uri="{FF2B5EF4-FFF2-40B4-BE49-F238E27FC236}">
                <a16:creationId xmlns:a16="http://schemas.microsoft.com/office/drawing/2014/main" id="{5ACBA33F-FAAD-47FD-B48E-D4F2712BC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767" y="1744524"/>
            <a:ext cx="7790845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571"/>
              <a:t> </a:t>
            </a:r>
            <a:endParaRPr lang="en-US" altLang="en-US" sz="2571"/>
          </a:p>
        </p:txBody>
      </p:sp>
      <p:pic>
        <p:nvPicPr>
          <p:cNvPr id="46084" name="Imagem 2">
            <a:extLst>
              <a:ext uri="{FF2B5EF4-FFF2-40B4-BE49-F238E27FC236}">
                <a16:creationId xmlns:a16="http://schemas.microsoft.com/office/drawing/2014/main" id="{B3D22073-80B1-4252-8057-929603E1A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02" y="1513281"/>
            <a:ext cx="8083299" cy="45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aixaDeTexto 2">
            <a:extLst>
              <a:ext uri="{FF2B5EF4-FFF2-40B4-BE49-F238E27FC236}">
                <a16:creationId xmlns:a16="http://schemas.microsoft.com/office/drawing/2014/main" id="{1D017208-C5F4-4AB4-9CEC-4856BAE2E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50" y="510094"/>
            <a:ext cx="7790845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pt-BR" altLang="pt-BR" sz="3428"/>
              <a:t>Sistema de Controle</a:t>
            </a:r>
            <a:r>
              <a:rPr lang="pt-BR" altLang="en-US" sz="2571"/>
              <a:t> </a:t>
            </a:r>
            <a:endParaRPr lang="en-US" altLang="en-US" sz="2571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9DA333F-08FE-4E3F-A253-B50126970834}"/>
              </a:ext>
            </a:extLst>
          </p:cNvPr>
          <p:cNvSpPr/>
          <p:nvPr/>
        </p:nvSpPr>
        <p:spPr>
          <a:xfrm>
            <a:off x="880842" y="1166416"/>
            <a:ext cx="8561087" cy="7516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142" dirty="0"/>
              <a:t>O “hardware” correspondente ao sistema de controle completo de um MSIP/STIP encontra-se esquematizado na Figura.</a:t>
            </a:r>
          </a:p>
        </p:txBody>
      </p:sp>
      <p:pic>
        <p:nvPicPr>
          <p:cNvPr id="68612" name="Imagem 2">
            <a:extLst>
              <a:ext uri="{FF2B5EF4-FFF2-40B4-BE49-F238E27FC236}">
                <a16:creationId xmlns:a16="http://schemas.microsoft.com/office/drawing/2014/main" id="{8C31710B-62F5-4642-861F-7F8A4EC7E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13" y="2293726"/>
            <a:ext cx="7095417" cy="505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aixaDeTexto 2">
            <a:extLst>
              <a:ext uri="{FF2B5EF4-FFF2-40B4-BE49-F238E27FC236}">
                <a16:creationId xmlns:a16="http://schemas.microsoft.com/office/drawing/2014/main" id="{1D017208-C5F4-4AB4-9CEC-4856BAE2E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50" y="510094"/>
            <a:ext cx="7790845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pt-BR" altLang="pt-BR" sz="3428" dirty="0"/>
              <a:t>Servo Drive</a:t>
            </a:r>
            <a:endParaRPr lang="en-US" altLang="en-US" sz="257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E35EB97-20A2-47F0-A258-8D096FF2C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750" y="1620656"/>
            <a:ext cx="8280000" cy="468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952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1563</TotalTime>
  <Words>282</Words>
  <Application>Microsoft Office PowerPoint</Application>
  <PresentationFormat>Personalizar</PresentationFormat>
  <Paragraphs>76</Paragraphs>
  <Slides>26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Verdana</vt:lpstr>
      <vt:lpstr>Wingdings</vt:lpstr>
      <vt:lpstr>Tema do Office</vt:lpstr>
      <vt:lpstr>Apresentação do PowerPoint</vt:lpstr>
      <vt:lpstr>Diagrama de um Servo Acionamento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Servos Yaskawa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133</cp:revision>
  <dcterms:created xsi:type="dcterms:W3CDTF">2022-01-16T23:09:25Z</dcterms:created>
  <dcterms:modified xsi:type="dcterms:W3CDTF">2022-04-22T15:52:31Z</dcterms:modified>
</cp:coreProperties>
</file>